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5" r:id="rId4"/>
    <p:sldId id="262" r:id="rId5"/>
    <p:sldId id="258" r:id="rId6"/>
    <p:sldId id="259" r:id="rId7"/>
    <p:sldId id="260" r:id="rId8"/>
    <p:sldId id="261" r:id="rId9"/>
    <p:sldId id="263" r:id="rId10"/>
    <p:sldId id="264" r:id="rId11"/>
    <p:sldId id="266" r:id="rId12"/>
    <p:sldId id="268" r:id="rId13"/>
    <p:sldId id="267" r:id="rId14"/>
  </p:sldIdLst>
  <p:sldSz cx="9144000" cy="6858000" type="screen4x3"/>
  <p:notesSz cx="6877050" cy="10001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730E492-0606-482B-9179-DCA3D782CA24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5D17CDD-67D8-4605-8C56-63D2188C62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59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7124298-565D-41B1-8558-EAAD5B42CF6E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2F9DFF8-0883-47F2-9726-9FCB42FE5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888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6368C6-2AD2-47DF-A545-6B505F503C4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298B6F-CCDD-4555-A7D7-69B0E3948316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A4801D-A5F1-42E7-8CBF-3C6DECDD72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16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3739B-B51A-4229-A469-FB1AAA0F2CEB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93F2-391E-4337-81C5-18D923F2F7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25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D7506-C541-4BD1-806D-FC62AA1840F4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B6019-5869-4509-90C9-F092C00A44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77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91991-2671-420C-A806-A11493D21600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F537C-31E4-4F91-BDCE-B6EDF4AB86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60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C44A26-E34A-4AF9-9748-28B3595808B6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75DA04-A297-435A-B1AF-FBEF8C1FC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34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92141-24A8-4DBA-B548-A45858E4CCF0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D178E-7297-49AA-B6C3-F8AAC5A1B0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72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6BD178-9262-4355-B9AB-A00159F1314D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D3CB5F-1EB8-4317-B4BD-3DC91F9B7B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09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FF622-9CA8-4E70-B67D-BE78A9DACFF2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92B0-C9CF-4EDC-8C06-980781AA2B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87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658A03-EFBA-43F1-B0B2-29E804953175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66AACA-C599-4668-99A9-CCCC1B9F5C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06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2604AE-4976-4835-A1E0-97B4EFDEAEF9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2FD07D-4B19-4A3B-8C2F-3CF80B80E2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16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717871-6BB7-44FB-B920-0403B787B285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8604DF-A51B-4CC0-AFC9-6DEEEA0260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20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D521473-CCF7-406F-9AD3-E35C4D0AE4DD}" type="datetimeFigureOut">
              <a:rPr lang="en-US"/>
              <a:pPr>
                <a:defRPr/>
              </a:pPr>
              <a:t>4/13/2014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FD8AAE8-91D4-46B1-AEA2-EBD6E8A7C3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7" r:id="rId2"/>
    <p:sldLayoutId id="2147483773" r:id="rId3"/>
    <p:sldLayoutId id="2147483768" r:id="rId4"/>
    <p:sldLayoutId id="2147483774" r:id="rId5"/>
    <p:sldLayoutId id="2147483769" r:id="rId6"/>
    <p:sldLayoutId id="2147483775" r:id="rId7"/>
    <p:sldLayoutId id="2147483776" r:id="rId8"/>
    <p:sldLayoutId id="2147483777" r:id="rId9"/>
    <p:sldLayoutId id="2147483770" r:id="rId10"/>
    <p:sldLayoutId id="21474837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File:Osteogenesis_sclerae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XrayOITypeV-Audult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XrayOITypeV-Kid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75" y="1785938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Osteogenesis Imperfecta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500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Brittle Bones Disease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Skin Punch Biopsy 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7411" name="Picture 2" descr="http://content.answcdn.com/main/content/img/medTest/f017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357313"/>
            <a:ext cx="61912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	An interesting statistic</a:t>
            </a:r>
            <a:endParaRPr lang="en-GB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 the United States it is unknown the number of people who are affected by OI,  but the best estimates suggests that a minimum of 20,000 and possibly as many as 50,000 people may be affected out of a growing population of over 300 million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Another interesting statistic</a:t>
            </a:r>
            <a:endParaRPr lang="en-GB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 the US, incidence of OI by type is as follows: </a:t>
            </a:r>
          </a:p>
          <a:p>
            <a:pPr eaLnBrk="1" hangingPunct="1"/>
            <a:r>
              <a:rPr lang="en-GB" dirty="0" smtClean="0"/>
              <a:t>Type I - One per 30,000 live births </a:t>
            </a:r>
          </a:p>
          <a:p>
            <a:pPr eaLnBrk="1" hangingPunct="1"/>
            <a:r>
              <a:rPr lang="en-GB" dirty="0" smtClean="0"/>
              <a:t>Type II - One per 60,000 live births </a:t>
            </a:r>
          </a:p>
          <a:p>
            <a:pPr eaLnBrk="1" hangingPunct="1"/>
            <a:r>
              <a:rPr lang="en-GB" dirty="0" smtClean="0"/>
              <a:t>Type III - One per 70,000 live births</a:t>
            </a:r>
          </a:p>
          <a:p>
            <a:pPr eaLnBrk="1" hangingPunct="1"/>
            <a:r>
              <a:rPr lang="en-GB" dirty="0" smtClean="0"/>
              <a:t> Type IV – Very Rare Internationally. A higher incidence has been observed in 2 major tribal groups in Zimbabwe.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Contact me</a:t>
            </a:r>
            <a:endParaRPr lang="en-GB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mtClean="0"/>
              <a:t>Twitter: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@ThinesG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Email: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thinesganesh@gmail.com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Some Facts.....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Eight Types, ranging from Type 1 to Type 8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71625" y="2143125"/>
          <a:ext cx="6096000" cy="438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79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Type</a:t>
                      </a:r>
                      <a:endParaRPr lang="en-GB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Description</a:t>
                      </a:r>
                      <a:endParaRPr lang="en-GB" sz="1600" dirty="0"/>
                    </a:p>
                  </a:txBody>
                  <a:tcPr marT="45714" marB="45714"/>
                </a:tc>
              </a:tr>
              <a:tr h="37079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</a:t>
                      </a:r>
                      <a:endParaRPr lang="en-GB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mild</a:t>
                      </a:r>
                      <a:endParaRPr lang="en-GB" sz="1600" dirty="0"/>
                    </a:p>
                  </a:txBody>
                  <a:tcPr marT="45714" marB="45714"/>
                </a:tc>
              </a:tr>
              <a:tr h="57980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II</a:t>
                      </a:r>
                      <a:endParaRPr lang="en-GB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severe and usually lethal in the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prenatal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period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4" marB="9524" anchor="ctr"/>
                </a:tc>
              </a:tr>
              <a:tr h="57904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III</a:t>
                      </a:r>
                      <a:endParaRPr lang="en-GB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considered progressive and deforming</a:t>
                      </a:r>
                      <a:endParaRPr lang="en-GB" sz="1600" dirty="0"/>
                    </a:p>
                  </a:txBody>
                  <a:tcPr marT="45714" marB="45714"/>
                </a:tc>
              </a:tr>
              <a:tr h="57904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IV</a:t>
                      </a:r>
                      <a:endParaRPr lang="en-GB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deforming, but with normal sclera’s</a:t>
                      </a:r>
                      <a:endParaRPr lang="en-GB" sz="1600" dirty="0"/>
                    </a:p>
                  </a:txBody>
                  <a:tcPr marT="45714" marB="45714"/>
                </a:tc>
              </a:tr>
              <a:tr h="57904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</a:t>
                      </a:r>
                      <a:endParaRPr lang="en-GB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shares the same clinical features of IV</a:t>
                      </a:r>
                      <a:endParaRPr lang="en-GB" sz="1600" dirty="0"/>
                    </a:p>
                  </a:txBody>
                  <a:tcPr marT="45714" marB="45714"/>
                </a:tc>
              </a:tr>
              <a:tr h="57980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VI</a:t>
                      </a:r>
                      <a:endParaRPr lang="en-GB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shares the same clinical features of IV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4" marB="9524" anchor="ctr"/>
                </a:tc>
              </a:tr>
              <a:tr h="37079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VII</a:t>
                      </a:r>
                      <a:endParaRPr lang="en-GB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recessive</a:t>
                      </a:r>
                      <a:endParaRPr lang="en-GB" sz="1600" dirty="0"/>
                    </a:p>
                  </a:txBody>
                  <a:tcPr marT="45714" marB="45714"/>
                </a:tc>
              </a:tr>
              <a:tr h="37079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VIII</a:t>
                      </a:r>
                      <a:endParaRPr lang="en-GB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severe to lethal, recessive</a:t>
                      </a:r>
                      <a:endParaRPr lang="en-GB" sz="16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Some More Quick Facts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Someone with OI can go onto have several hundred fractures in a lifetime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b="1" i="1" dirty="0" smtClean="0"/>
              <a:t>Some  Common Symptoms of  Type IV OI </a:t>
            </a:r>
            <a:endParaRPr lang="en-GB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Between Type I and Type III in severity.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Bones fracture easily. Most fractures occur before puberty.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Shorter than average stature.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Sclera are white or near-white (i.e. normal in colour).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Mild to moderate bone deformity.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Tendency toward spinal curvature.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Barrel-shaped rib cage.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Triangular face.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Brittle teeth possible.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Hearing loss possible.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Collagen improperly formed.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Short Stature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1267" name="Picture 2" descr="http://www.health-reply.com/img/ve/osteogenesis-imperfecta-child/060210_vasquez_hmed_4a.h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28750"/>
            <a:ext cx="7431088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Blue Sclera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2291" name="Picture 2" descr="http://upload.wikimedia.org/wikipedia/commons/thumb/a/a5/Osteogenesis_sclerae.gif/220px-Osteogenesis_sclera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428750"/>
            <a:ext cx="6143625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Bowed Legs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3315" name="Picture 2" descr="http://upload.wikimedia.org/wikipedia/commons/thumb/c/ca/XrayOITypeV-Audult.jpg/92px-XrayOITypeV-Audul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357313"/>
            <a:ext cx="3857625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Bowed Arms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4339" name="Picture 2" descr="http://upload.wikimedia.org/wikipedia/commons/thumb/d/d3/XrayOITypeV-Kid.jpg/92px-XrayOITypeV-Ki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285875"/>
            <a:ext cx="3357563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>Scoliosis</a:t>
            </a:r>
          </a:p>
        </p:txBody>
      </p:sp>
      <p:pic>
        <p:nvPicPr>
          <p:cNvPr id="15363" name="Picture 2" descr="http://www.patient.co.uk/pilsinl/2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571625"/>
            <a:ext cx="57150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Complications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Hearing loss</a:t>
            </a:r>
          </a:p>
          <a:p>
            <a:pPr eaLnBrk="1" hangingPunct="1"/>
            <a:r>
              <a:rPr lang="en-GB" smtClean="0"/>
              <a:t>Heart failure</a:t>
            </a:r>
          </a:p>
          <a:p>
            <a:pPr eaLnBrk="1" hangingPunct="1"/>
            <a:r>
              <a:rPr lang="en-GB" smtClean="0"/>
              <a:t>Respiratory problems and pneumonias due to chest wall deformities</a:t>
            </a:r>
          </a:p>
          <a:p>
            <a:pPr eaLnBrk="1" hangingPunct="1"/>
            <a:r>
              <a:rPr lang="en-GB" smtClean="0"/>
              <a:t>Spinal cord or brain stem problems</a:t>
            </a:r>
          </a:p>
          <a:p>
            <a:pPr eaLnBrk="1" hangingPunct="1"/>
            <a:r>
              <a:rPr lang="en-GB" smtClean="0"/>
              <a:t>Permanent deformity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</TotalTime>
  <Words>311</Words>
  <Application>Microsoft Office PowerPoint</Application>
  <PresentationFormat>On-screen Show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Osteogenesis Imperfecta</vt:lpstr>
      <vt:lpstr>Some Facts.....</vt:lpstr>
      <vt:lpstr>Some More Quick Facts</vt:lpstr>
      <vt:lpstr>Short Stature</vt:lpstr>
      <vt:lpstr>Blue Sclera</vt:lpstr>
      <vt:lpstr>Bowed Legs</vt:lpstr>
      <vt:lpstr>Bowed Arms</vt:lpstr>
      <vt:lpstr>Scoliosis</vt:lpstr>
      <vt:lpstr>Complications</vt:lpstr>
      <vt:lpstr>Skin Punch Biopsy </vt:lpstr>
      <vt:lpstr> An interesting statistic</vt:lpstr>
      <vt:lpstr>Another interesting statistic</vt:lpstr>
      <vt:lpstr>Contact 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Osteogenesis Imperfecta</dc:title>
  <dc:creator>Thines</dc:creator>
  <cp:lastModifiedBy>Thines</cp:lastModifiedBy>
  <cp:revision>19</cp:revision>
  <dcterms:created xsi:type="dcterms:W3CDTF">2012-02-13T22:39:12Z</dcterms:created>
  <dcterms:modified xsi:type="dcterms:W3CDTF">2014-04-13T12:28:44Z</dcterms:modified>
</cp:coreProperties>
</file>